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966" r:id="rId6"/>
    <p:sldId id="796" r:id="rId7"/>
    <p:sldId id="798" r:id="rId8"/>
    <p:sldId id="799" r:id="rId9"/>
    <p:sldId id="967" r:id="rId10"/>
    <p:sldId id="795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>
        <p:scale>
          <a:sx n="75" d="100"/>
          <a:sy n="75" d="100"/>
        </p:scale>
        <p:origin x="136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940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3/6/2024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3/6/2024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#161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26 Feb – 1 Mar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2024, Athens, Greece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S2-2401918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WG2#161</a:t>
            </a:r>
            <a:r>
              <a:rPr lang="en-GB" altLang="de-DE" sz="1200" baseline="0" dirty="0">
                <a:solidFill>
                  <a:schemeClr val="bg1"/>
                </a:solidFill>
              </a:rPr>
              <a:t>, 26 Feb – 1 Mar, 2024, Athens, Greece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366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366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366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1_Bangalore_2023-09/Docs/SP-23119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1_Bangalore_2023-09/Docs/SP-23119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Release 19 FS_MPS4msg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Robert Streijl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+mj-lt"/>
              </a:rPr>
              <a:t>Peraton</a:t>
            </a:r>
            <a:r>
              <a:rPr lang="en-US" altLang="en-US" sz="2000" dirty="0">
                <a:latin typeface="+mj-lt"/>
              </a:rPr>
              <a:t> Labs (Rapporteur)</a:t>
            </a:r>
          </a:p>
          <a:p>
            <a:pPr>
              <a:lnSpc>
                <a:spcPct val="80000"/>
              </a:lnSpc>
              <a:defRPr/>
            </a:pPr>
            <a:endParaRPr lang="en-GB" altLang="en-US" sz="2400" dirty="0">
              <a:latin typeface="+mj-lt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 dirty="0"/>
              <a:t>FS_MPS4msg Status at SA#103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88950" y="2355274"/>
            <a:ext cx="7823777" cy="356643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altLang="de-DE" sz="1800" b="1" kern="0" dirty="0">
                <a:solidFill>
                  <a:prstClr val="black"/>
                </a:solidFill>
                <a:latin typeface="Calibri"/>
              </a:rPr>
              <a:t>Progress since SA#102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de-DE" altLang="de-DE" sz="1400" kern="0" dirty="0">
                <a:solidFill>
                  <a:prstClr val="black"/>
                </a:solidFill>
                <a:latin typeface="Calibri"/>
              </a:rPr>
              <a:t>Four solutions approved. No more solutions expected.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altLang="de-DE" sz="1400" dirty="0"/>
              <a:t>TR 23.700-75v0.3.0</a:t>
            </a: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en-US" sz="1800" b="1" dirty="0">
                <a:solidFill>
                  <a:prstClr val="black"/>
                </a:solidFill>
                <a:latin typeface="Calibri"/>
              </a:rPr>
              <a:t>RAN impacts and dependencies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400" dirty="0">
                <a:solidFill>
                  <a:prstClr val="black"/>
                </a:solidFill>
                <a:latin typeface="Calibri"/>
              </a:rPr>
              <a:t>None</a:t>
            </a: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sz="1800" b="1" kern="0" dirty="0">
                <a:solidFill>
                  <a:prstClr val="black"/>
                </a:solidFill>
                <a:latin typeface="Calibri"/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de-DE" sz="1400" kern="0" dirty="0">
                <a:solidFill>
                  <a:prstClr val="black"/>
                </a:solidFill>
                <a:latin typeface="Calibri"/>
              </a:rPr>
              <a:t>None</a:t>
            </a: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sz="1800" b="1" kern="0" dirty="0">
                <a:solidFill>
                  <a:prstClr val="black"/>
                </a:solidFill>
                <a:latin typeface="Calibri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400" dirty="0">
                <a:latin typeface="+mj-lt"/>
              </a:rPr>
              <a:t>Resolve any open issues and addressing ENs (minor).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400" dirty="0">
                <a:latin typeface="+mj-lt"/>
              </a:rPr>
              <a:t>Evaluation and conclusions.</a:t>
            </a:r>
          </a:p>
          <a:p>
            <a:pPr lvl="2">
              <a:spcBef>
                <a:spcPts val="0"/>
              </a:spcBef>
              <a:spcAft>
                <a:spcPts val="75"/>
              </a:spcAft>
            </a:pPr>
            <a:r>
              <a:rPr lang="en-US" sz="1000" dirty="0"/>
              <a:t>Need to choose between the two possible alternatives in the solution for activation/deactivation for SMS over NAS, SMS over IP and IMS messaging</a:t>
            </a:r>
            <a:endParaRPr lang="en-US" altLang="de-DE" sz="1000" dirty="0"/>
          </a:p>
          <a:p>
            <a:pPr lvl="1">
              <a:spcBef>
                <a:spcPts val="0"/>
              </a:spcBef>
              <a:spcAft>
                <a:spcPts val="75"/>
              </a:spcAft>
            </a:pPr>
            <a:endParaRPr lang="en-US" sz="1400" dirty="0">
              <a:latin typeface="+mj-lt"/>
            </a:endParaRPr>
          </a:p>
          <a:p>
            <a:pPr>
              <a:spcBef>
                <a:spcPts val="0"/>
              </a:spcBef>
              <a:spcAft>
                <a:spcPts val="75"/>
              </a:spcAft>
            </a:pPr>
            <a:endParaRPr lang="de-DE" sz="1800" b="1" kern="0" dirty="0">
              <a:solidFill>
                <a:prstClr val="black"/>
              </a:solidFill>
              <a:latin typeface="Calibri"/>
            </a:endParaRPr>
          </a:p>
          <a:p>
            <a:pPr lvl="1">
              <a:spcBef>
                <a:spcPts val="0"/>
              </a:spcBef>
              <a:spcAft>
                <a:spcPts val="75"/>
              </a:spcAft>
              <a:defRPr/>
            </a:pPr>
            <a:endParaRPr lang="en-US" altLang="ko-KR" sz="1100" kern="0" dirty="0">
              <a:solidFill>
                <a:prstClr val="black"/>
              </a:solidFill>
              <a:latin typeface="Calibri"/>
              <a:ea typeface="맑은 고딕" panose="020B0503020000020004" pitchFamily="34" charset="-127"/>
            </a:endParaRP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8901078"/>
              </p:ext>
            </p:extLst>
          </p:nvPr>
        </p:nvGraphicFramePr>
        <p:xfrm>
          <a:off x="942109" y="1429418"/>
          <a:ext cx="6661851" cy="52372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177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59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2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96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42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1504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/>
                        <a:t>Work Item Title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WP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2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FS_MPS4msg</a:t>
                      </a:r>
                      <a:endParaRPr lang="en-GB" sz="900" b="1" dirty="0"/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MPS for IMS Messaging and SMS services</a:t>
                      </a:r>
                      <a:endParaRPr lang="en-US" sz="900" b="1" dirty="0">
                        <a:solidFill>
                          <a:schemeClr val="bg1"/>
                        </a:solidFill>
                      </a:endParaRPr>
                    </a:p>
                  </a:txBody>
                  <a:tcPr marL="89100" marR="89100" marT="67529" marB="675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30% -&gt; 70%</a:t>
                      </a: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/>
                        <a:t>June 2024</a:t>
                      </a:r>
                      <a:endParaRPr lang="en-GB" sz="900" b="1" dirty="0"/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900" b="1" dirty="0">
                          <a:hlinkClick r:id="rId3"/>
                        </a:rPr>
                        <a:t>SP-231336</a:t>
                      </a:r>
                      <a:endParaRPr lang="en-GB" altLang="ko-KR" sz="900" b="1" dirty="0"/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0299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60" y="4964753"/>
            <a:ext cx="5507386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6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>
                <a:solidFill>
                  <a:srgbClr val="0000CC"/>
                </a:solidFill>
              </a:rPr>
              <a:t>3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3 TUs for Normative Work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339196"/>
              </p:ext>
            </p:extLst>
          </p:nvPr>
        </p:nvGraphicFramePr>
        <p:xfrm>
          <a:off x="422359" y="1413512"/>
          <a:ext cx="8469315" cy="3393161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129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4838">
                <a:tc>
                  <a:txBody>
                    <a:bodyPr/>
                    <a:lstStyle/>
                    <a:p>
                      <a:r>
                        <a:rPr lang="en-US" sz="1200" dirty="0"/>
                        <a:t>Meeting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Date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Planned</a:t>
                      </a:r>
                      <a:r>
                        <a:rPr lang="en-US" sz="1200" baseline="0" dirty="0"/>
                        <a:t>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Actual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Action plan</a:t>
                      </a:r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SA2#159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Oct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TR skeleton, scope, architectural assumptions, key issue</a:t>
                      </a:r>
                      <a:r>
                        <a:rPr lang="en-US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discussion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SA2#160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Nov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0.75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0.75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Continue discussion on Key Issues, start solution discussion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/>
                        <a:t>SA2#160</a:t>
                      </a:r>
                      <a:r>
                        <a:rPr lang="en-US" sz="1200" baseline="0" dirty="0"/>
                        <a:t>-</a:t>
                      </a:r>
                      <a:r>
                        <a:rPr lang="en-US" sz="1200" dirty="0"/>
                        <a:t>AH-e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Jan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Start solution discussion, last meeting for Key Issue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/>
                        <a:t>SA2#161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Feb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Continue and complete solution discussion.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4838">
                <a:tc>
                  <a:txBody>
                    <a:bodyPr/>
                    <a:lstStyle/>
                    <a:p>
                      <a:r>
                        <a:rPr lang="en-US" sz="1200" dirty="0"/>
                        <a:t>SA2#162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Apr 2024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ko-KR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/>
                        <a:t>SA2#163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May 2024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Resolving any open issues and addressing ENs (minor). </a:t>
                      </a:r>
                      <a:r>
                        <a:rPr lang="en-US" sz="1200" dirty="0"/>
                        <a:t>Evaluations and conclusions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FS_MPS4msg Work Plan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921AE1-EB95-4AB6-8CA7-7008DD12949B}"/>
              </a:ext>
            </a:extLst>
          </p:cNvPr>
          <p:cNvSpPr txBox="1"/>
          <p:nvPr/>
        </p:nvSpPr>
        <p:spPr>
          <a:xfrm>
            <a:off x="6185049" y="4841642"/>
            <a:ext cx="259237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Note: Planned TU allocation may change </a:t>
            </a:r>
          </a:p>
        </p:txBody>
      </p:sp>
    </p:spTree>
    <p:extLst>
      <p:ext uri="{BB962C8B-B14F-4D97-AF65-F5344CB8AC3E}">
        <p14:creationId xmlns:p14="http://schemas.microsoft.com/office/powerpoint/2010/main" val="3649291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FS_MPS4msg Status after SA2#161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1864189"/>
            <a:ext cx="8810067" cy="41353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de-DE" sz="2000" b="1" dirty="0"/>
              <a:t>General</a:t>
            </a:r>
            <a:r>
              <a:rPr lang="de-DE" altLang="de-DE" sz="2000" b="1" dirty="0"/>
              <a:t>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Seven </a:t>
            </a:r>
            <a:r>
              <a:rPr lang="en-US" altLang="de-DE" sz="1600" dirty="0" err="1"/>
              <a:t>pCRs</a:t>
            </a:r>
            <a:r>
              <a:rPr lang="en-US" altLang="de-DE" sz="1600" dirty="0"/>
              <a:t> were submitted to this meeting with solutions against all three key issues.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Additional progress since SA#102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Four </a:t>
            </a:r>
            <a:r>
              <a:rPr lang="en-US" altLang="de-DE" sz="1600" dirty="0" err="1"/>
              <a:t>pCRs</a:t>
            </a:r>
            <a:r>
              <a:rPr lang="en-US" altLang="de-DE" sz="1600" dirty="0"/>
              <a:t> approved, two merged, one withdrawn. No more solutions expected.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There are  now solutions for all key issues: SMS over NAS, SMS over IP, IMS messaging, and  activation/deactivation. No more solutions expected.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TR 23.700-75v0.3.0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zh-CN" sz="2000" b="1" dirty="0">
                <a:solidFill>
                  <a:prstClr val="black"/>
                </a:solidFill>
              </a:rPr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</a:rPr>
              <a:t>None</a:t>
            </a:r>
            <a:r>
              <a:rPr lang="en-US" altLang="ko-KR" sz="1200" dirty="0">
                <a:solidFill>
                  <a:prstClr val="black"/>
                </a:solidFill>
              </a:rPr>
              <a:t>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2000" b="1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None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3AE9BBE-5519-40D4-9C67-70E9806034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338284"/>
              </p:ext>
            </p:extLst>
          </p:nvPr>
        </p:nvGraphicFramePr>
        <p:xfrm>
          <a:off x="546893" y="1246651"/>
          <a:ext cx="8012113" cy="5815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23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6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3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0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00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058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5151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41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Target (dd/mm/</a:t>
                      </a:r>
                      <a:r>
                        <a:rPr lang="en-GB" sz="1000" dirty="0" err="1">
                          <a:latin typeface="+mj-lt"/>
                        </a:rPr>
                        <a:t>yyyy</a:t>
                      </a:r>
                      <a:r>
                        <a:rPr lang="en-GB" sz="1000" dirty="0">
                          <a:latin typeface="+mj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j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j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1010031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MPS for IMS Messaging and SMS services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FS_MPS4msg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18/06/2024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30%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dirty="0">
                          <a:effectLst/>
                          <a:latin typeface="+mj-lt"/>
                          <a:hlinkClick r:id="rId3"/>
                        </a:rPr>
                        <a:t>SP-231336</a:t>
                      </a:r>
                      <a:endParaRPr lang="en-GB" sz="1000" dirty="0">
                        <a:latin typeface="+mj-lt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latin typeface="+mj-lt"/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latin typeface="+mj-lt"/>
                        </a:rPr>
                        <a:t>Study  in progress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044049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FS_MPS4msg Status after SA2#160-AH-e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1836479"/>
            <a:ext cx="8810067" cy="41353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de-DE" sz="2000" b="1" dirty="0"/>
              <a:t>General</a:t>
            </a:r>
            <a:r>
              <a:rPr lang="de-DE" altLang="de-DE" sz="2000" b="1" dirty="0"/>
              <a:t>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Twelve </a:t>
            </a:r>
            <a:r>
              <a:rPr lang="en-US" altLang="de-DE" sz="1600" dirty="0" err="1"/>
              <a:t>pCRs</a:t>
            </a:r>
            <a:r>
              <a:rPr lang="en-US" altLang="de-DE" sz="1600" dirty="0"/>
              <a:t> were submitted with solutions against all three key issues.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since SA#102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Updated SID (SP-231197 -&gt; SP-231336).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One </a:t>
            </a:r>
            <a:r>
              <a:rPr lang="en-US" altLang="de-DE" sz="1600" dirty="0" err="1"/>
              <a:t>pCR</a:t>
            </a:r>
            <a:r>
              <a:rPr lang="en-US" altLang="de-DE" sz="1600" dirty="0"/>
              <a:t> with a solution for SMS over NAS was approved. Two other </a:t>
            </a:r>
            <a:r>
              <a:rPr lang="en-US" altLang="de-DE" sz="1600" dirty="0" err="1"/>
              <a:t>pCRs</a:t>
            </a:r>
            <a:r>
              <a:rPr lang="en-US" altLang="de-DE" sz="1600" dirty="0"/>
              <a:t> merged into this. One </a:t>
            </a:r>
            <a:r>
              <a:rPr lang="en-US" altLang="de-DE" sz="1600" dirty="0" err="1"/>
              <a:t>pCR</a:t>
            </a:r>
            <a:r>
              <a:rPr lang="en-US" altLang="de-DE" sz="1600" dirty="0"/>
              <a:t> on SMS over IP was approved.  Both </a:t>
            </a:r>
            <a:r>
              <a:rPr lang="en-US" altLang="de-DE" sz="1600" dirty="0" err="1"/>
              <a:t>pCRs</a:t>
            </a:r>
            <a:r>
              <a:rPr lang="en-US" altLang="de-DE" sz="1600" dirty="0"/>
              <a:t> have editor’s notes.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Other </a:t>
            </a:r>
            <a:r>
              <a:rPr lang="en-US" altLang="de-DE" sz="1600" dirty="0" err="1"/>
              <a:t>pCRs</a:t>
            </a:r>
            <a:r>
              <a:rPr lang="en-US" altLang="de-DE" sz="1600" dirty="0"/>
              <a:t> were Postponed requiring more discussion.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TR 23.700-75v0.2.0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zh-CN" sz="2000" b="1" dirty="0">
                <a:solidFill>
                  <a:prstClr val="black"/>
                </a:solidFill>
              </a:rPr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</a:rPr>
              <a:t>None</a:t>
            </a:r>
            <a:r>
              <a:rPr lang="en-US" altLang="ko-KR" sz="1200" dirty="0">
                <a:solidFill>
                  <a:prstClr val="black"/>
                </a:solidFill>
              </a:rPr>
              <a:t>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2000" b="1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None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3AE9BBE-5519-40D4-9C67-70E9806034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9659266"/>
              </p:ext>
            </p:extLst>
          </p:nvPr>
        </p:nvGraphicFramePr>
        <p:xfrm>
          <a:off x="546893" y="1218943"/>
          <a:ext cx="8012113" cy="5815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23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6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3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0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00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058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5151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41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Target (dd/mm/</a:t>
                      </a:r>
                      <a:r>
                        <a:rPr lang="en-GB" sz="1000" dirty="0" err="1">
                          <a:latin typeface="+mj-lt"/>
                        </a:rPr>
                        <a:t>yyyy</a:t>
                      </a:r>
                      <a:r>
                        <a:rPr lang="en-GB" sz="1000" dirty="0">
                          <a:latin typeface="+mj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j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j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1010031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MPS for IMS Messaging and SMS services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FS_MPS4msg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18/06/2024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20%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dirty="0">
                          <a:effectLst/>
                          <a:latin typeface="+mj-lt"/>
                          <a:hlinkClick r:id="rId3"/>
                        </a:rPr>
                        <a:t>SP-231336</a:t>
                      </a:r>
                      <a:endParaRPr lang="en-GB" sz="1000" dirty="0">
                        <a:latin typeface="+mj-lt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latin typeface="+mj-lt"/>
                        </a:rPr>
                        <a:t>30%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latin typeface="+mj-lt"/>
                        </a:rPr>
                        <a:t>Study  in progress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39632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 dirty="0"/>
              <a:t>FS_MPS4msg Status at SA#102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88950" y="2791782"/>
            <a:ext cx="7823777" cy="312992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altLang="de-DE" sz="1800" b="1" kern="0" dirty="0">
                <a:solidFill>
                  <a:prstClr val="black"/>
                </a:solidFill>
                <a:latin typeface="Calibri"/>
              </a:rPr>
              <a:t>Progress since SA#102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/>
              <a:t>Six </a:t>
            </a:r>
            <a:r>
              <a:rPr lang="en-US" altLang="de-DE" sz="1400" dirty="0" err="1"/>
              <a:t>pCRs</a:t>
            </a:r>
            <a:r>
              <a:rPr lang="en-US" altLang="de-DE" sz="1400" dirty="0"/>
              <a:t> were agreed: Skeleton, Scope, Assumptions, and three Key Issues. No more key issues expected.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/>
              <a:t>TR 23.700-75v0.1.0</a:t>
            </a: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en-US" sz="1800" b="1" dirty="0">
                <a:solidFill>
                  <a:prstClr val="black"/>
                </a:solidFill>
                <a:latin typeface="Calibri"/>
              </a:rPr>
              <a:t>RAN impacts and dependencies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400" dirty="0">
                <a:solidFill>
                  <a:prstClr val="black"/>
                </a:solidFill>
                <a:latin typeface="Calibri"/>
              </a:rPr>
              <a:t>None</a:t>
            </a: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sz="1800" b="1" kern="0" dirty="0">
                <a:solidFill>
                  <a:prstClr val="black"/>
                </a:solidFill>
                <a:latin typeface="Calibri"/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de-DE" sz="1400" kern="0" dirty="0">
                <a:solidFill>
                  <a:prstClr val="black"/>
                </a:solidFill>
                <a:latin typeface="Calibri"/>
              </a:rPr>
              <a:t>None</a:t>
            </a: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sz="1800" b="1" kern="0" dirty="0">
                <a:solidFill>
                  <a:prstClr val="black"/>
                </a:solidFill>
                <a:latin typeface="Calibri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400" dirty="0">
                <a:latin typeface="+mj-lt"/>
              </a:rPr>
              <a:t>Update the SID at SA#102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400" dirty="0">
                <a:latin typeface="+mj-lt"/>
              </a:rPr>
              <a:t>Start discussion on solutions.</a:t>
            </a:r>
          </a:p>
          <a:p>
            <a:pPr>
              <a:spcBef>
                <a:spcPts val="0"/>
              </a:spcBef>
              <a:spcAft>
                <a:spcPts val="75"/>
              </a:spcAft>
            </a:pPr>
            <a:endParaRPr lang="de-DE" sz="1800" b="1" kern="0" dirty="0">
              <a:solidFill>
                <a:prstClr val="black"/>
              </a:solidFill>
              <a:latin typeface="Calibri"/>
            </a:endParaRPr>
          </a:p>
          <a:p>
            <a:pPr lvl="1">
              <a:spcBef>
                <a:spcPts val="0"/>
              </a:spcBef>
              <a:spcAft>
                <a:spcPts val="75"/>
              </a:spcAft>
              <a:defRPr/>
            </a:pPr>
            <a:endParaRPr lang="en-US" altLang="ko-KR" sz="1100" kern="0" dirty="0">
              <a:solidFill>
                <a:prstClr val="black"/>
              </a:solidFill>
              <a:latin typeface="Calibri"/>
              <a:ea typeface="맑은 고딕" panose="020B0503020000020004" pitchFamily="34" charset="-127"/>
            </a:endParaRP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6776917"/>
              </p:ext>
            </p:extLst>
          </p:nvPr>
        </p:nvGraphicFramePr>
        <p:xfrm>
          <a:off x="1404425" y="1872775"/>
          <a:ext cx="6199535" cy="660882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0960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99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0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23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0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1504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/>
                        <a:t>Work Item Title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WP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2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FS_MPS4msg</a:t>
                      </a:r>
                      <a:endParaRPr lang="en-GB" sz="900" b="1" dirty="0"/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MPS for IMS Messaging and SMS services</a:t>
                      </a:r>
                      <a:endParaRPr lang="en-US" sz="900" b="1" dirty="0">
                        <a:solidFill>
                          <a:schemeClr val="bg1"/>
                        </a:solidFill>
                      </a:endParaRPr>
                    </a:p>
                  </a:txBody>
                  <a:tcPr marL="89100" marR="89100" marT="67529" marB="675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30% -&gt; 70%</a:t>
                      </a: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/>
                        <a:t>June 2024</a:t>
                      </a:r>
                      <a:endParaRPr lang="en-GB" sz="900" b="1" dirty="0"/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900" b="1" dirty="0">
                          <a:hlinkClick r:id="rId3"/>
                        </a:rPr>
                        <a:t>SP-231197</a:t>
                      </a:r>
                      <a:endParaRPr lang="en-GB" altLang="ko-KR" sz="900" b="1" dirty="0"/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9941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FS_MPS4msg Status after SA2#160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1988880"/>
            <a:ext cx="8810067" cy="41353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de-DE" sz="2000" b="1" dirty="0"/>
              <a:t>General</a:t>
            </a:r>
            <a:r>
              <a:rPr lang="de-DE" altLang="de-DE" sz="2000" b="1" dirty="0"/>
              <a:t>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Started the Study in SA2#160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err="1"/>
              <a:t>pCRs</a:t>
            </a:r>
            <a:r>
              <a:rPr lang="en-US" altLang="de-DE" sz="1600" dirty="0"/>
              <a:t> submitted for Skeleton, Scope, Architecture assumptions, Key Issues, and a few Solutions.  </a:t>
            </a:r>
            <a:r>
              <a:rPr lang="en-US" altLang="de-DE" sz="1600" dirty="0" err="1"/>
              <a:t>pCRs</a:t>
            </a:r>
            <a:r>
              <a:rPr lang="en-US" altLang="de-DE" sz="1600" dirty="0"/>
              <a:t> with solutions were noted and deferred to the next meeting.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since SA#101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Six </a:t>
            </a:r>
            <a:r>
              <a:rPr lang="en-US" altLang="de-DE" sz="1600" dirty="0" err="1"/>
              <a:t>pCRs</a:t>
            </a:r>
            <a:r>
              <a:rPr lang="en-US" altLang="de-DE" sz="1600" dirty="0"/>
              <a:t> were agreed: Skeleton, Scope, Assumptions, and three Key Issues.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TR 23.700-75v0.1.0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zh-CN" sz="2000" b="1" dirty="0">
                <a:solidFill>
                  <a:prstClr val="black"/>
                </a:solidFill>
              </a:rPr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</a:rPr>
              <a:t>None </a:t>
            </a:r>
            <a:endParaRPr lang="de-DE" altLang="ko-KR" sz="2000" b="1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2000" b="1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3AE9BBE-5519-40D4-9C67-70E9806034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935600"/>
              </p:ext>
            </p:extLst>
          </p:nvPr>
        </p:nvGraphicFramePr>
        <p:xfrm>
          <a:off x="546893" y="1246651"/>
          <a:ext cx="8012113" cy="5815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23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6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3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0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00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058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5151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41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Target (dd/mm/</a:t>
                      </a:r>
                      <a:r>
                        <a:rPr lang="en-GB" sz="1000" dirty="0" err="1">
                          <a:latin typeface="+mj-lt"/>
                        </a:rPr>
                        <a:t>yyyy</a:t>
                      </a:r>
                      <a:r>
                        <a:rPr lang="en-GB" sz="1000" dirty="0">
                          <a:latin typeface="+mj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j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j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1010031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MPS for IMS Messaging and SMS services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FS_MPS4msg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dirty="0">
                          <a:effectLst/>
                          <a:latin typeface="+mj-lt"/>
                          <a:hlinkClick r:id="rId3"/>
                        </a:rPr>
                        <a:t>SP-231197</a:t>
                      </a:r>
                      <a:endParaRPr lang="en-GB" sz="10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latin typeface="+mj-lt"/>
                        </a:rPr>
                        <a:t>20%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latin typeface="+mj-lt"/>
                        </a:rPr>
                        <a:t>Study  in progress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09cef1fd-e61b-4dbf-b745-21988b13f978"/>
    <ds:schemaRef ds:uri="http://purl.org/dc/dcmitype/"/>
    <ds:schemaRef ds:uri="dcc30912-d230-4cc2-b11f-bb5ca2a6b6f5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63844</TotalTime>
  <Words>697</Words>
  <Application>Microsoft Office PowerPoint</Application>
  <PresentationFormat>On-screen Show (4:3)</PresentationFormat>
  <Paragraphs>175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맑은 고딕</vt:lpstr>
      <vt:lpstr>宋体</vt:lpstr>
      <vt:lpstr>Arial</vt:lpstr>
      <vt:lpstr>Arial </vt:lpstr>
      <vt:lpstr>Calibri</vt:lpstr>
      <vt:lpstr>Times New Roman</vt:lpstr>
      <vt:lpstr>Office Theme</vt:lpstr>
      <vt:lpstr>Release 19 FS_MPS4msg Status Report</vt:lpstr>
      <vt:lpstr>FS_MPS4msg Status at SA#103</vt:lpstr>
      <vt:lpstr>FS_MPS4msg Work Plan</vt:lpstr>
      <vt:lpstr>FS_MPS4msg Status after SA2#161</vt:lpstr>
      <vt:lpstr>FS_MPS4msg Status after SA2#160-AH-e</vt:lpstr>
      <vt:lpstr>FS_MPS4msg Status at SA#102</vt:lpstr>
      <vt:lpstr>FS_MPS4msg Status after SA2#160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plrcs</cp:lastModifiedBy>
  <cp:revision>1900</cp:revision>
  <dcterms:created xsi:type="dcterms:W3CDTF">2008-08-30T09:32:10Z</dcterms:created>
  <dcterms:modified xsi:type="dcterms:W3CDTF">2024-03-06T15:31:18Z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